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1.xml" ContentType="application/vnd.ms-office.chartstyl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3" r:id="rId3"/>
    <p:sldId id="256" r:id="rId4"/>
    <p:sldId id="257" r:id="rId5"/>
    <p:sldId id="260" r:id="rId6"/>
    <p:sldId id="262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065" autoAdjust="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18435030\Desktop\Cumplimiento\8.%20Agosto%202022\8.1.%20CALIDAD%20DEL%20SERVICIO%20AGOSTO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es-419"/>
              <a:t>CUMPLIMIENTO DE CALIDAD DEL</a:t>
            </a:r>
            <a:r>
              <a:rPr lang="es-419" baseline="0"/>
              <a:t> ITINERARIO </a:t>
            </a:r>
            <a:r>
              <a:rPr lang="es-419"/>
              <a:t>DEL TRANSPORTE AÉREO REGULAR AEROLINEAS (COLOMBIANAS)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cap="all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s-419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bg2">
            <a:lumMod val="7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spPr>
              <a:solidFill>
                <a:schemeClr val="accent1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'01'!$G$17:$G$22</c:f>
              <c:strCache>
                <c:ptCount val="6"/>
                <c:pt idx="0">
                  <c:v>AIRES</c:v>
                </c:pt>
                <c:pt idx="1">
                  <c:v>AVIANCA</c:v>
                </c:pt>
                <c:pt idx="2">
                  <c:v>VIVA AIR</c:v>
                </c:pt>
                <c:pt idx="3">
                  <c:v>AEROREPUBLICA</c:v>
                </c:pt>
                <c:pt idx="4">
                  <c:v>REGIONAL EXPRESS</c:v>
                </c:pt>
                <c:pt idx="5">
                  <c:v>ULTRA AIR</c:v>
                </c:pt>
              </c:strCache>
            </c:strRef>
          </c:cat>
          <c:val>
            <c:numRef>
              <c:f>'01'!$H$17:$H$22</c:f>
              <c:numCache>
                <c:formatCode>0.00%</c:formatCode>
                <c:ptCount val="6"/>
                <c:pt idx="0">
                  <c:v>0.72271386430678464</c:v>
                </c:pt>
                <c:pt idx="1">
                  <c:v>0.80867709815078237</c:v>
                </c:pt>
                <c:pt idx="2">
                  <c:v>0.76715039577836408</c:v>
                </c:pt>
                <c:pt idx="3">
                  <c:v>0.68826405867970664</c:v>
                </c:pt>
                <c:pt idx="4">
                  <c:v>0.68246445497630337</c:v>
                </c:pt>
                <c:pt idx="5">
                  <c:v>0.79523141654978957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D2-453A-8279-42234396EC8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gapDepth val="53"/>
        <c:shape val="box"/>
        <c:axId val="1108319"/>
        <c:axId val="1096255"/>
        <c:axId val="0"/>
      </c:bar3DChart>
      <c:catAx>
        <c:axId val="11083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7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1096255"/>
        <c:crosses val="autoZero"/>
        <c:auto val="1"/>
        <c:lblAlgn val="ctr"/>
        <c:lblOffset val="100"/>
        <c:noMultiLvlLbl val="0"/>
      </c:catAx>
      <c:valAx>
        <c:axId val="1096255"/>
        <c:scaling>
          <c:orientation val="minMax"/>
        </c:scaling>
        <c:delete val="1"/>
        <c:axPos val="b"/>
        <c:numFmt formatCode="0.00%" sourceLinked="1"/>
        <c:majorTickMark val="out"/>
        <c:minorTickMark val="none"/>
        <c:tickLblPos val="nextTo"/>
        <c:crossAx val="11083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dk1">
        <a:lumMod val="75000"/>
        <a:lumOff val="25000"/>
      </a:schemeClr>
    </a:solidFill>
    <a:ln w="6350" cap="flat" cmpd="sng" algn="ctr">
      <a:solidFill>
        <a:schemeClr val="dk1">
          <a:tint val="75000"/>
        </a:schemeClr>
      </a:solidFill>
      <a:round/>
    </a:ln>
    <a:effectLst/>
  </c:spPr>
  <c:txPr>
    <a:bodyPr/>
    <a:lstStyle/>
    <a:p>
      <a:pPr>
        <a:defRPr/>
      </a:pPr>
      <a:endParaRPr lang="es-419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900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18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AE846-964E-478C-AA63-EEFC5E18E070}" type="datetimeFigureOut">
              <a:rPr lang="es-ES" smtClean="0"/>
              <a:t>10/10/2022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780D4-7A5A-4CDB-B409-ABE533486B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7091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2780D4-7A5A-4CDB-B409-ABE533486BFF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90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2780D4-7A5A-4CDB-B409-ABE533486BFF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36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2780D4-7A5A-4CDB-B409-ABE533486BFF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3338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2780D4-7A5A-4CDB-B409-ABE533486BFF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2170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6918E-5EA8-11C4-C897-1475C883D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C7D113-4F5D-13A3-8098-ACAD3FCFF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01DF4-FDEB-8A09-0A27-BFD3746F9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E366-8242-424F-8402-4E0933C83F4A}" type="datetime1">
              <a:rPr lang="es-ES" smtClean="0"/>
              <a:t>10/10/2022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86D3B-61EA-A6BE-8596-6F01BF23D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EEA45-AF3C-052F-62ED-007A2B2F5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617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AD73-0934-A613-222C-CB4A1BF22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9DF75B-F28A-4721-ADD0-6FB14AADA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C5F90-182F-DA47-1830-34274CAA1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88899-B22E-4B58-B331-D91C579DA2AA}" type="datetime1">
              <a:rPr lang="es-ES" smtClean="0"/>
              <a:t>10/10/2022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D1073-E153-9BE8-4DC1-10A7657FA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8EE9C-DC58-18CC-D169-80A7768A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173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5ADFC0-DD45-9E9C-AD11-D1AE2871F8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BE7225-0504-C905-6629-0D9CF412C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21951-46F7-BF39-C1C7-EC812244B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0669-A536-4B75-8F83-A058D2F5EA49}" type="datetime1">
              <a:rPr lang="es-ES" smtClean="0"/>
              <a:t>10/10/2022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C544C-64C8-C0A2-8BEC-CF801356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3AACA-9B28-FB6D-D399-934449FF2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273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BAD4A-7BDB-4389-AF53-0C76E06D8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292F8-4223-651D-6A9D-8077391E6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8D7CF-1A15-BD0B-508A-ABD48BD74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78DE-B9FC-417A-826B-CB1415D5599E}" type="datetime1">
              <a:rPr lang="es-ES" smtClean="0"/>
              <a:t>10/10/2022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553F7-55AA-5FBF-1F82-9F2912779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94942-8707-DAF3-5FD5-8F1246F30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480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BE320-E04F-D568-69C0-C07757EB8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7B311-89C3-5860-ED1A-9E2F91678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2E470-DFB8-565A-411B-4F65ABCE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00EA-6357-4413-A1DF-86543A421A59}" type="datetime1">
              <a:rPr lang="es-ES" smtClean="0"/>
              <a:t>10/10/2022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4735A-67E8-DB29-7474-95E6046FA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356ED-E895-B7C0-8DFB-8E9B2003C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34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6682-70D4-3099-0FB5-1ED3C71A0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2749B-F368-78E8-6B61-23E575A9A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0E2E07-F817-046B-2823-A5B22AFFB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6ECE48-3210-5B12-84C3-68AAFE90D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54BD-15BF-4A94-B7AB-D412BD50C5E9}" type="datetime1">
              <a:rPr lang="es-ES" smtClean="0"/>
              <a:t>10/10/2022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1B5D58-22CC-2D9A-69D2-9174FFA4F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8F641-FD27-3026-FCB4-F85BC6189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68AF2-E78B-CAD0-85F4-CBF903F85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DBC3F-4789-024D-8915-71F2F7767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992D41-F582-C9CC-0B6A-5486D135A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32A447-1EB1-FA2C-141F-08DEFE3251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4227C9-68CF-B138-5EA4-C704F8EE5C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4AE279-8A4C-4294-5529-2B409C938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5139C-0B16-4290-A6BF-75D3B368A007}" type="datetime1">
              <a:rPr lang="es-ES" smtClean="0"/>
              <a:t>10/10/2022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57E941-65C8-717B-A94E-5F269A084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38D95C-8CBA-AD77-EE50-40E361C3F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736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01984-540C-012B-C025-E8CFD48EE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BA8CE3-9C27-C43A-1BA4-39C89E9B7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6ACD-FCCB-489C-809D-4B6DB9110F7A}" type="datetime1">
              <a:rPr lang="es-ES" smtClean="0"/>
              <a:t>10/10/2022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AEDDA-0C55-C0D8-0E3D-AC33D0CE4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1AEC76-213F-B24C-4AD1-F0E2CEBB0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293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57A598-ACFF-8F1D-D1A0-3B3EE7889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ED67-27B1-4DDB-B3CA-723172AFD405}" type="datetime1">
              <a:rPr lang="es-ES" smtClean="0"/>
              <a:t>10/10/2022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080E01-2B9B-14A9-7191-2D0D0C0F0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220A80-11F4-D751-5F44-5169FBD07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636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943FB-0ED2-F413-A89A-74276290A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9B599-827A-BA69-B1E7-961938B46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46CEFD-DD19-20A2-7D55-A4E27EE683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50720-8EED-8BCF-ACF4-22ED42BD1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D562-0FD8-4444-A106-EA96D4FB48D1}" type="datetime1">
              <a:rPr lang="es-ES" smtClean="0"/>
              <a:t>10/10/2022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546E4-EB23-10B5-A1ED-327CC620C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667B0-269E-5947-BAE8-09EE3B216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923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7FD6C-DDC3-6763-786F-62E78680B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BE62F8-68BA-E86C-DC40-CAAF1A7B9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B6112-3B8C-FF7A-8E01-2691C03E6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EB0AE-73DC-6218-5541-F796ABD24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9FFB-8330-4689-BF75-A4A9EC132936}" type="datetime1">
              <a:rPr lang="es-ES" smtClean="0"/>
              <a:t>10/10/2022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156D66-5A7F-5BA8-1AEB-F46603255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59BFC-C2C4-5EC2-4BD0-50B8EA963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888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5C164E-6D6E-5FB2-431F-8186A141A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CB6D4-4186-5D7A-D10F-EE19BC65B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10E2B-1186-57C7-6C8F-8CEECAC39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C977D-7371-4F5C-A6DE-DCD85D09C5C6}" type="datetime1">
              <a:rPr lang="es-ES" smtClean="0"/>
              <a:t>10/10/2022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5695A-E6D8-711B-1284-D6CFF0990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B4D46-5FAE-B51E-47BD-62BC0B04C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04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38D7082-DFBE-7456-DD19-B69D89D05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F4448DF-A382-C98A-54B8-BB73A892C41F}"/>
              </a:ext>
            </a:extLst>
          </p:cNvPr>
          <p:cNvSpPr txBox="1"/>
          <p:nvPr/>
        </p:nvSpPr>
        <p:spPr>
          <a:xfrm>
            <a:off x="1156543" y="577887"/>
            <a:ext cx="16697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10 OCTUBRE 2022</a:t>
            </a:r>
          </a:p>
        </p:txBody>
      </p:sp>
      <p:sp>
        <p:nvSpPr>
          <p:cNvPr id="8" name="5 CuadroTexto">
            <a:extLst>
              <a:ext uri="{FF2B5EF4-FFF2-40B4-BE49-F238E27FC236}">
                <a16:creationId xmlns:a16="http://schemas.microsoft.com/office/drawing/2014/main" id="{BB7CBB84-43CB-4B2E-9DE4-C4DE52159CB7}"/>
              </a:ext>
            </a:extLst>
          </p:cNvPr>
          <p:cNvSpPr txBox="1"/>
          <p:nvPr/>
        </p:nvSpPr>
        <p:spPr>
          <a:xfrm>
            <a:off x="2518994" y="2521059"/>
            <a:ext cx="715401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INFORME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MEDICIÓN DE CUMPLIMIENTO AEROCOMERCIAL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AGOSTO 2022</a:t>
            </a:r>
          </a:p>
        </p:txBody>
      </p:sp>
    </p:spTree>
    <p:extLst>
      <p:ext uri="{BB962C8B-B14F-4D97-AF65-F5344CB8AC3E}">
        <p14:creationId xmlns:p14="http://schemas.microsoft.com/office/powerpoint/2010/main" val="1287035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38D7082-DFBE-7456-DD19-B69D89D05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F4448DF-A382-C98A-54B8-BB73A892C41F}"/>
              </a:ext>
            </a:extLst>
          </p:cNvPr>
          <p:cNvSpPr txBox="1"/>
          <p:nvPr/>
        </p:nvSpPr>
        <p:spPr>
          <a:xfrm>
            <a:off x="1156543" y="577887"/>
            <a:ext cx="16697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10 OCTUBRE 2022</a:t>
            </a:r>
          </a:p>
        </p:txBody>
      </p:sp>
      <p:sp>
        <p:nvSpPr>
          <p:cNvPr id="9" name="Subtítulo 5">
            <a:extLst>
              <a:ext uri="{FF2B5EF4-FFF2-40B4-BE49-F238E27FC236}">
                <a16:creationId xmlns:a16="http://schemas.microsoft.com/office/drawing/2014/main" id="{AD8EEC86-FB9B-4C1C-88F5-DD669BDB9F78}"/>
              </a:ext>
            </a:extLst>
          </p:cNvPr>
          <p:cNvSpPr txBox="1">
            <a:spLocks/>
          </p:cNvSpPr>
          <p:nvPr/>
        </p:nvSpPr>
        <p:spPr>
          <a:xfrm>
            <a:off x="1156543" y="841807"/>
            <a:ext cx="5652986" cy="10794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2400" b="1" dirty="0">
                <a:solidFill>
                  <a:schemeClr val="tx2">
                    <a:lumMod val="75000"/>
                  </a:schemeClr>
                </a:solidFill>
              </a:rPr>
              <a:t>INDICADORES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2400" b="1" dirty="0">
                <a:solidFill>
                  <a:schemeClr val="tx2">
                    <a:lumMod val="75000"/>
                  </a:schemeClr>
                </a:solidFill>
              </a:rPr>
              <a:t>CUMPLIMIENTO AEROCOMERCIAL</a:t>
            </a:r>
          </a:p>
          <a:p>
            <a:pPr fontAlgn="auto">
              <a:spcAft>
                <a:spcPts val="0"/>
              </a:spcAft>
              <a:defRPr/>
            </a:pPr>
            <a:endParaRPr lang="es-CO" sz="2800" dirty="0"/>
          </a:p>
        </p:txBody>
      </p:sp>
      <p:sp>
        <p:nvSpPr>
          <p:cNvPr id="10" name="Subtítulo 5">
            <a:extLst>
              <a:ext uri="{FF2B5EF4-FFF2-40B4-BE49-F238E27FC236}">
                <a16:creationId xmlns:a16="http://schemas.microsoft.com/office/drawing/2014/main" id="{FCCFEE9F-C3BD-4BE3-83B2-F39B198E28E7}"/>
              </a:ext>
            </a:extLst>
          </p:cNvPr>
          <p:cNvSpPr txBox="1">
            <a:spLocks/>
          </p:cNvSpPr>
          <p:nvPr/>
        </p:nvSpPr>
        <p:spPr>
          <a:xfrm>
            <a:off x="1156543" y="1921254"/>
            <a:ext cx="10464327" cy="46393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1400" dirty="0">
                <a:solidFill>
                  <a:schemeClr val="accent1"/>
                </a:solidFill>
                <a:latin typeface="+mj-lt"/>
                <a:cs typeface="+mj-cs"/>
              </a:rPr>
              <a:t>La medición del cumplimiento aerocomercial se realiza a los horarios e itinerarios programados por las empresas regulares de pasajeros tanto nacionales como extranjeras.  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sz="1400" dirty="0">
              <a:solidFill>
                <a:schemeClr val="accent1"/>
              </a:solidFill>
              <a:latin typeface="+mj-lt"/>
              <a:cs typeface="+mj-cs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1400" dirty="0">
                <a:solidFill>
                  <a:schemeClr val="accent1"/>
                </a:solidFill>
                <a:latin typeface="+mj-lt"/>
                <a:cs typeface="+mj-cs"/>
              </a:rPr>
              <a:t>Los indicadores aquí publicados se generan con base en la información reportada por las aerolíneas y la correspondiente verificación por parte de esta autoridad aeronáutica respecto a la veracidad del cumplimiento y las causas del incumplimiento del itinerario programado.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sz="1400" dirty="0">
              <a:solidFill>
                <a:schemeClr val="accent1"/>
              </a:solidFill>
              <a:latin typeface="+mj-lt"/>
              <a:cs typeface="+mj-cs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1400" dirty="0">
                <a:solidFill>
                  <a:schemeClr val="accent1"/>
                </a:solidFill>
                <a:latin typeface="+mj-lt"/>
                <a:cs typeface="+mj-cs"/>
              </a:rPr>
              <a:t>Indicador Calidad del Servicio: Mide el cumplimiento de los itinerarios  programados por las aerolíneas, en el que se tiene en cuenta únicamente las causas imputables a las empresas regulares de pasajeros y que por ende afecta la calidad del servicio hacia el pasajero.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CO" sz="1400" dirty="0">
              <a:solidFill>
                <a:schemeClr val="accent1"/>
              </a:solidFill>
              <a:latin typeface="+mj-lt"/>
              <a:cs typeface="+mj-cs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es-CO" sz="1400" dirty="0">
                <a:solidFill>
                  <a:schemeClr val="accent1"/>
                </a:solidFill>
                <a:latin typeface="+mj-lt"/>
                <a:cs typeface="+mj-cs"/>
              </a:rPr>
              <a:t>Indicador de Itinerario: Mide el cumplimiento de los itinerarios programados por las aerolíneas, en el que se tiene en cuenta las Causas internas y externas, que afectaron la puntualidad de la hora de salida de sus vuelos.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es-CO" sz="1400" dirty="0">
              <a:solidFill>
                <a:schemeClr val="accent1"/>
              </a:solidFill>
              <a:latin typeface="+mj-lt"/>
              <a:cs typeface="+mj-cs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es-CO" sz="1400" dirty="0">
                <a:solidFill>
                  <a:schemeClr val="accent1"/>
                </a:solidFill>
                <a:latin typeface="+mj-lt"/>
                <a:cs typeface="+mj-cs"/>
              </a:rPr>
              <a:t>*Causas Internas: Se refiere a los motivos imputables a la aerolínea que afectan la calidad del servicio hacia el pasajero.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es-CO" sz="1400" dirty="0">
                <a:solidFill>
                  <a:schemeClr val="accent1"/>
                </a:solidFill>
                <a:latin typeface="+mj-lt"/>
                <a:cs typeface="+mj-cs"/>
              </a:rPr>
              <a:t>*Causas Externas: Se refiere a los motivos No imputables a la aerolínea que afectan la calidad del servicio hacia el pasajero.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es-CO" sz="1200" i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es-CO" sz="1200" i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es-CO" sz="1200" b="1" i="1" dirty="0">
              <a:solidFill>
                <a:srgbClr val="7030A0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es-CO" sz="1400" dirty="0">
                <a:solidFill>
                  <a:schemeClr val="accent1"/>
                </a:solidFill>
                <a:latin typeface="+mj-lt"/>
                <a:cs typeface="+mj-cs"/>
              </a:rPr>
              <a:t>Nota: La medición del cumplimiento aerocomercial a partir del mes de marzo, se basa en la Circula # 02 Versión 2 de 12 de Diciembre de 2017. </a:t>
            </a:r>
          </a:p>
        </p:txBody>
      </p:sp>
    </p:spTree>
    <p:extLst>
      <p:ext uri="{BB962C8B-B14F-4D97-AF65-F5344CB8AC3E}">
        <p14:creationId xmlns:p14="http://schemas.microsoft.com/office/powerpoint/2010/main" val="174860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0871102-103C-0075-37B6-CCB00E63E2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9948"/>
            <a:ext cx="12192000" cy="6858000"/>
          </a:xfrm>
          <a:prstGeom prst="rect">
            <a:avLst/>
          </a:prstGeom>
        </p:spPr>
      </p:pic>
      <p:sp>
        <p:nvSpPr>
          <p:cNvPr id="6" name="Subtítulo 5">
            <a:extLst>
              <a:ext uri="{FF2B5EF4-FFF2-40B4-BE49-F238E27FC236}">
                <a16:creationId xmlns:a16="http://schemas.microsoft.com/office/drawing/2014/main" id="{502CDDBB-C05E-4613-8D43-9323F48ADDD4}"/>
              </a:ext>
            </a:extLst>
          </p:cNvPr>
          <p:cNvSpPr txBox="1">
            <a:spLocks/>
          </p:cNvSpPr>
          <p:nvPr/>
        </p:nvSpPr>
        <p:spPr>
          <a:xfrm>
            <a:off x="1135777" y="369948"/>
            <a:ext cx="6427998" cy="8483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2200" b="1" dirty="0">
                <a:solidFill>
                  <a:schemeClr val="tx2">
                    <a:lumMod val="75000"/>
                  </a:schemeClr>
                </a:solidFill>
              </a:rPr>
              <a:t>INDICADORES OPERACIÓN AEROLINEAS NACIONALES</a:t>
            </a:r>
          </a:p>
          <a:p>
            <a:pPr marL="0" indent="0">
              <a:buNone/>
              <a:defRPr/>
            </a:pPr>
            <a:r>
              <a:rPr lang="es-CO" sz="2200" b="1" dirty="0">
                <a:solidFill>
                  <a:schemeClr val="tx2">
                    <a:lumMod val="75000"/>
                  </a:schemeClr>
                </a:solidFill>
              </a:rPr>
              <a:t>AGOSTO 2022</a:t>
            </a:r>
          </a:p>
          <a:p>
            <a:pPr marL="0" indent="0" algn="ctr">
              <a:buNone/>
              <a:defRPr/>
            </a:pPr>
            <a:endParaRPr lang="es-CO" sz="2200" b="1" dirty="0">
              <a:solidFill>
                <a:schemeClr val="tx2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s-CO" sz="22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2307BF8-B668-4E2D-BAC8-928AFCFB6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2976" y="1359228"/>
            <a:ext cx="7952931" cy="450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955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97A90A1-905D-46BF-CF0D-13684B210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E353554-24FD-4832-9302-29FE429BE6A6}"/>
              </a:ext>
            </a:extLst>
          </p:cNvPr>
          <p:cNvSpPr txBox="1"/>
          <p:nvPr/>
        </p:nvSpPr>
        <p:spPr>
          <a:xfrm>
            <a:off x="1135602" y="618764"/>
            <a:ext cx="61566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CUMPLIMIENTO CALIDAD DEL SERVICIO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D956DAB-C911-4A87-BBFC-0F898A53F4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7394" y="1399610"/>
            <a:ext cx="8917211" cy="4839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582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97A90A1-905D-46BF-CF0D-13684B210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294DC2A-2224-4389-B69D-58DE843B7597}"/>
              </a:ext>
            </a:extLst>
          </p:cNvPr>
          <p:cNvSpPr txBox="1"/>
          <p:nvPr/>
        </p:nvSpPr>
        <p:spPr>
          <a:xfrm>
            <a:off x="1135602" y="618764"/>
            <a:ext cx="61566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CUMPLIMIENTO DE ITINERARIO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B9314E5-621A-461D-A60C-536C8FF533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185554"/>
              </p:ext>
            </p:extLst>
          </p:nvPr>
        </p:nvGraphicFramePr>
        <p:xfrm>
          <a:off x="1493228" y="1386141"/>
          <a:ext cx="9205543" cy="4988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38399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97A90A1-905D-46BF-CF0D-13684B210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ubtítulo 5">
            <a:extLst>
              <a:ext uri="{FF2B5EF4-FFF2-40B4-BE49-F238E27FC236}">
                <a16:creationId xmlns:a16="http://schemas.microsoft.com/office/drawing/2014/main" id="{4F170B4C-858D-4819-9CF9-39C8DF01A7A8}"/>
              </a:ext>
            </a:extLst>
          </p:cNvPr>
          <p:cNvSpPr txBox="1">
            <a:spLocks/>
          </p:cNvSpPr>
          <p:nvPr/>
        </p:nvSpPr>
        <p:spPr>
          <a:xfrm>
            <a:off x="2279551" y="2892506"/>
            <a:ext cx="7632898" cy="7191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CO" sz="4200" b="1" dirty="0">
                <a:solidFill>
                  <a:schemeClr val="tx2">
                    <a:lumMod val="75000"/>
                  </a:schemeClr>
                </a:solidFill>
              </a:rPr>
              <a:t>FINAL INFORME</a:t>
            </a:r>
          </a:p>
          <a:p>
            <a:pPr fontAlgn="auto">
              <a:spcAft>
                <a:spcPts val="0"/>
              </a:spcAft>
              <a:defRPr/>
            </a:pPr>
            <a:endParaRPr lang="es-CO" sz="4200" dirty="0"/>
          </a:p>
        </p:txBody>
      </p:sp>
    </p:spTree>
    <p:extLst>
      <p:ext uri="{BB962C8B-B14F-4D97-AF65-F5344CB8AC3E}">
        <p14:creationId xmlns:p14="http://schemas.microsoft.com/office/powerpoint/2010/main" val="3101574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4E918C3DD5CC44FB08F5A2D78177FFA" ma:contentTypeVersion="3" ma:contentTypeDescription="Crear nuevo documento." ma:contentTypeScope="" ma:versionID="d83090e217ad7806f95089cd75202b76">
  <xsd:schema xmlns:xsd="http://www.w3.org/2001/XMLSchema" xmlns:xs="http://www.w3.org/2001/XMLSchema" xmlns:p="http://schemas.microsoft.com/office/2006/metadata/properties" xmlns:ns2="8cf1b8fd-72df-4c21-8306-a5f720778edf" targetNamespace="http://schemas.microsoft.com/office/2006/metadata/properties" ma:root="true" ma:fieldsID="7aee7a9f0a8eac9d55db07a8daa255ab" ns2:_="">
    <xsd:import namespace="8cf1b8fd-72df-4c21-8306-a5f720778edf"/>
    <xsd:element name="properties">
      <xsd:complexType>
        <xsd:sequence>
          <xsd:element name="documentManagement">
            <xsd:complexType>
              <xsd:all>
                <xsd:element ref="ns2:Filtro" minOccurs="0"/>
                <xsd:element ref="ns2:Formato" minOccurs="0"/>
                <xsd:element ref="ns2:Ord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f1b8fd-72df-4c21-8306-a5f720778edf" elementFormDefault="qualified">
    <xsd:import namespace="http://schemas.microsoft.com/office/2006/documentManagement/types"/>
    <xsd:import namespace="http://schemas.microsoft.com/office/infopath/2007/PartnerControls"/>
    <xsd:element name="Filtro" ma:index="8" nillable="true" ma:displayName="Filtro" ma:internalName="Filtro">
      <xsd:simpleType>
        <xsd:restriction base="dms:Text">
          <xsd:maxLength value="255"/>
        </xsd:restriction>
      </xsd:simpleType>
    </xsd:element>
    <xsd:element name="Formato" ma:index="9" nillable="true" ma:displayName="Formato" ma:default="/Style%20Library/Images/pdf.svg" ma:format="Dropdown" ma:internalName="Formato">
      <xsd:simpleType>
        <xsd:restriction base="dms:Choice">
          <xsd:enumeration value="/Style%20Library/Images/pdf.svg"/>
          <xsd:enumeration value="/Style%20Library/Images/doc.svg"/>
          <xsd:enumeration value="/Style%20Library/Images/xls.svg"/>
          <xsd:enumeration value="/Style%20Library/Images/ppt.svg"/>
          <xsd:enumeration value="/Style%20Library/Images/jpg.svg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iltro xmlns="8cf1b8fd-72df-4c21-8306-a5f720778edf">2022</Filtro>
    <Orden xmlns="8cf1b8fd-72df-4c21-8306-a5f720778edf">154</Orden>
    <Formato xmlns="8cf1b8fd-72df-4c21-8306-a5f720778edf">/Style%20Library/Images/ppt.svg</Formato>
  </documentManagement>
</p:properties>
</file>

<file path=customXml/itemProps1.xml><?xml version="1.0" encoding="utf-8"?>
<ds:datastoreItem xmlns:ds="http://schemas.openxmlformats.org/officeDocument/2006/customXml" ds:itemID="{BB8438C0-413D-450F-818A-4DD0BFB207D5}"/>
</file>

<file path=customXml/itemProps2.xml><?xml version="1.0" encoding="utf-8"?>
<ds:datastoreItem xmlns:ds="http://schemas.openxmlformats.org/officeDocument/2006/customXml" ds:itemID="{10B48B58-C0BF-49DE-955D-B4EE0B947481}"/>
</file>

<file path=customXml/itemProps3.xml><?xml version="1.0" encoding="utf-8"?>
<ds:datastoreItem xmlns:ds="http://schemas.openxmlformats.org/officeDocument/2006/customXml" ds:itemID="{2C04821D-36BE-41F2-91E8-D92B07688057}"/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276</Words>
  <Application>Microsoft Office PowerPoint</Application>
  <PresentationFormat>Panorámica</PresentationFormat>
  <Paragraphs>31</Paragraphs>
  <Slides>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CUMPLIMIENTO AEROCOMERCIAL AGOSTO 2022</dc:title>
  <dc:creator>jose eduardo cetina pineda</dc:creator>
  <cp:lastModifiedBy>Juan David Dominguez Arrieta</cp:lastModifiedBy>
  <cp:revision>16</cp:revision>
  <dcterms:created xsi:type="dcterms:W3CDTF">2022-08-21T22:49:05Z</dcterms:created>
  <dcterms:modified xsi:type="dcterms:W3CDTF">2022-10-10T21:54:16Z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0x01010074E918C3DD5CC44FB08F5A2D78177FFA</vt:lpwstr>
  </property>
</Properties>
</file>